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70" r:id="rId9"/>
    <p:sldId id="261" r:id="rId10"/>
    <p:sldId id="262" r:id="rId11"/>
    <p:sldId id="263" r:id="rId12"/>
    <p:sldId id="271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0" autoAdjust="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900" dirty="0"/>
              <a:t>자료 출처</a:t>
            </a:r>
            <a:r>
              <a:rPr lang="en-US" altLang="ko-KR" sz="900" dirty="0"/>
              <a:t>: </a:t>
            </a:r>
            <a:r>
              <a:rPr lang="ko-KR" altLang="en-US" sz="900" dirty="0"/>
              <a:t>삼성교통안전문화연구소 설문조사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4658755321808366E-2"/>
          <c:y val="0.19407856237606547"/>
          <c:w val="0.9106824893563833"/>
          <c:h val="0.4978615544609746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자료 출처: 삼성교통안전문화연구소 설문조사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907-4C5D-BDCB-E02103555327}"/>
              </c:ext>
            </c:extLst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907-4C5D-BDCB-E02103555327}"/>
              </c:ext>
            </c:extLst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907-4C5D-BDCB-E02103555327}"/>
              </c:ext>
            </c:extLst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907-4C5D-BDCB-E02103555327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DF987C9E-6455-4B1C-98B4-A11887A1B4D1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07-4C5D-BDCB-E02103555327}"/>
                </c:ext>
              </c:extLst>
            </c:dLbl>
            <c:dLbl>
              <c:idx val="3"/>
              <c:layout>
                <c:manualLayout>
                  <c:x val="7.9771981410193711E-3"/>
                  <c:y val="2.7311577701313164E-2"/>
                </c:manualLayout>
              </c:layout>
              <c:tx>
                <c:rich>
                  <a:bodyPr/>
                  <a:lstStyle/>
                  <a:p>
                    <a:fld id="{7118D0BE-2F41-4F02-8D2E-D034002EA065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907-4C5D-BDCB-E021035553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귀찮아서</c:v>
                </c:pt>
                <c:pt idx="1">
                  <c:v>헬멧이 없어서</c:v>
                </c:pt>
                <c:pt idx="2">
                  <c:v>아무도 안해서</c:v>
                </c:pt>
                <c:pt idx="3">
                  <c:v>몰라서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27</c:v>
                </c:pt>
                <c:pt idx="2">
                  <c:v>19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7-4C5D-BDCB-E0210355532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3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1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5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8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7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3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6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0E714-DDB9-4BDC-86EC-37E9E1C01457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CAFBF-93E0-4B1A-BD3F-03B6736A6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3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855" y="1605407"/>
            <a:ext cx="9142287" cy="1972437"/>
          </a:xfrm>
          <a:ln>
            <a:noFill/>
          </a:ln>
        </p:spPr>
        <p:txBody>
          <a:bodyPr>
            <a:no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+mj-ea"/>
              </a:rPr>
              <a:t>서울시 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n-ea"/>
              </a:rPr>
              <a:t>인공지능 헬멧 착용 판별 서비스</a:t>
            </a:r>
            <a:r>
              <a:rPr lang="en-US" altLang="ko-KR" sz="3600" b="1" spc="-15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3600" b="1" spc="-150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sz="3600" b="1" spc="-15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3600" b="1" spc="-150" dirty="0">
                <a:solidFill>
                  <a:schemeClr val="bg1"/>
                </a:solidFill>
                <a:latin typeface="+mn-ea"/>
              </a:rPr>
            </a:br>
            <a:r>
              <a:rPr lang="en-US" altLang="ko-KR" sz="3600" b="1" spc="-150" dirty="0" smtClean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n-ea"/>
              </a:rPr>
              <a:t>중간 발표</a:t>
            </a:r>
            <a:r>
              <a:rPr lang="en-US" altLang="ko-KR" sz="3600" b="1" spc="-150" dirty="0" smtClean="0">
                <a:solidFill>
                  <a:schemeClr val="bg1"/>
                </a:solidFill>
                <a:latin typeface="+mn-ea"/>
              </a:rPr>
              <a:t>-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2223" y="4990255"/>
            <a:ext cx="8947550" cy="7699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</a:rPr>
              <a:t>박준원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조원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김원일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</a:rPr>
              <a:t>김택완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</a:rPr>
              <a:t>천성신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최숙희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허현준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4720" y="66876"/>
            <a:ext cx="18383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TEAM 8</a:t>
            </a:r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63272" y="5648442"/>
            <a:ext cx="1076882" cy="1036676"/>
            <a:chOff x="5559847" y="3399182"/>
            <a:chExt cx="1828338" cy="176725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032" y="3443026"/>
              <a:ext cx="1584907" cy="154088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5550" y="3859367"/>
              <a:ext cx="1196359" cy="6416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SAFETY</a:t>
              </a:r>
            </a:p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FIRST!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5559847" y="3399182"/>
              <a:ext cx="1828338" cy="1767253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7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-390525" y="33972"/>
            <a:ext cx="361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학습 모델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7175" y="1000125"/>
            <a:ext cx="8496300" cy="5379266"/>
            <a:chOff x="2276474" y="1255551"/>
            <a:chExt cx="7648576" cy="48761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219825" y="1255551"/>
              <a:ext cx="3705225" cy="48672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219824" y="1410538"/>
              <a:ext cx="3514725" cy="45572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562726" y="1565527"/>
              <a:ext cx="2305050" cy="435228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/>
                <a:t>DenseNet121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/>
                <a:t>DenseNet201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 smtClean="0"/>
                <a:t>CondenseNet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/>
                <a:t>MobileNetV2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 smtClean="0"/>
                <a:t>ResNet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/>
                <a:t>YOLOV5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 smtClean="0"/>
                <a:t>EfficientNet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 smtClean="0"/>
                <a:t>Xception</a:t>
              </a:r>
              <a:endParaRPr lang="en-US" altLang="ko-KR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/>
                <a:t>VGG16</a:t>
              </a:r>
              <a:endParaRPr lang="ko-KR" altLang="en-US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76474" y="1255551"/>
              <a:ext cx="4238625" cy="4876190"/>
            </a:xfrm>
            <a:prstGeom prst="rect">
              <a:avLst/>
            </a:prstGeom>
          </p:spPr>
        </p:pic>
      </p:grpSp>
      <p:sp>
        <p:nvSpPr>
          <p:cNvPr id="11" name="모서리가 접힌 도형 10"/>
          <p:cNvSpPr/>
          <p:nvPr/>
        </p:nvSpPr>
        <p:spPr>
          <a:xfrm>
            <a:off x="9210675" y="1000125"/>
            <a:ext cx="2667000" cy="243840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가장 성능이 좋은 모델은 현재 어떤 것인가</a:t>
            </a:r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?</a:t>
            </a: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chemeClr val="tx1"/>
              </a:solidFill>
              <a:ea typeface="문체부 쓰기 정체" panose="02030609000101010101" pitchFamily="17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어떤 모델로 이미지를 처리할 것인가</a:t>
            </a:r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?</a:t>
            </a:r>
            <a:endParaRPr lang="ko-KR" altLang="en-US" sz="1600" dirty="0">
              <a:solidFill>
                <a:schemeClr val="tx1"/>
              </a:solidFill>
              <a:ea typeface="문체부 쓰기 정체" panose="02030609000101010101" pitchFamily="17" charset="-127"/>
            </a:endParaRPr>
          </a:p>
        </p:txBody>
      </p:sp>
      <p:sp>
        <p:nvSpPr>
          <p:cNvPr id="12" name="모서리가 접힌 도형 11"/>
          <p:cNvSpPr/>
          <p:nvPr/>
        </p:nvSpPr>
        <p:spPr>
          <a:xfrm>
            <a:off x="9210675" y="3909040"/>
            <a:ext cx="2667000" cy="2438400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어떤 모델이 모바일에 가장 적합할까</a:t>
            </a:r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?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  <a:ea typeface="문체부 쓰기 정체" panose="02030609000101010101" pitchFamily="17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4. </a:t>
            </a:r>
            <a:r>
              <a:rPr lang="ko-KR" altLang="en-US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서버에서 돌리기에 적합한 모델은 무엇일까</a:t>
            </a:r>
            <a:r>
              <a:rPr lang="en-US" altLang="ko-KR" sz="1600" dirty="0" smtClean="0">
                <a:solidFill>
                  <a:schemeClr val="tx1"/>
                </a:solidFill>
                <a:ea typeface="문체부 쓰기 정체" panose="02030609000101010101" pitchFamily="17" charset="-127"/>
              </a:rPr>
              <a:t>? </a:t>
            </a:r>
            <a:endParaRPr lang="ko-KR" altLang="en-US" sz="1600" dirty="0">
              <a:solidFill>
                <a:schemeClr val="tx1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6" y="876148"/>
            <a:ext cx="352424" cy="3524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5" y="3742738"/>
            <a:ext cx="352424" cy="3524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8632" y="2362200"/>
            <a:ext cx="18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Final Project</a:t>
            </a:r>
            <a:endParaRPr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051545" y="2660080"/>
            <a:ext cx="981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Team 8</a:t>
            </a:r>
            <a:endParaRPr lang="ko-KR" altLang="en-US" sz="11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86350" y="1781175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86350" y="2362200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086350" y="2921690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086350" y="3438525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086350" y="4004675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86350" y="4547600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086350" y="5128240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86350" y="5671165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4" t="44931" r="27006" b="25480"/>
          <a:stretch/>
        </p:blipFill>
        <p:spPr>
          <a:xfrm>
            <a:off x="5011466" y="3947292"/>
            <a:ext cx="495300" cy="457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t="11918" r="28469" b="63151"/>
          <a:stretch/>
        </p:blipFill>
        <p:spPr>
          <a:xfrm>
            <a:off x="5223081" y="3981451"/>
            <a:ext cx="1236284" cy="5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90525" y="33972"/>
            <a:ext cx="361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나머지 계획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4852987" y="529610"/>
            <a:ext cx="2486025" cy="6328390"/>
          </a:xfrm>
          <a:prstGeom prst="upArrow">
            <a:avLst>
              <a:gd name="adj1" fmla="val 75287"/>
              <a:gd name="adj2" fmla="val 3314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1" y="3676650"/>
            <a:ext cx="5143499" cy="17155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7000876" y="3693805"/>
            <a:ext cx="5191124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153025" y="5362575"/>
            <a:ext cx="1881187" cy="14954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01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53025" y="3867150"/>
            <a:ext cx="1881187" cy="1495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02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53025" y="2371725"/>
            <a:ext cx="1881187" cy="14954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03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0914" y="1270070"/>
            <a:ext cx="1345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LAST</a:t>
            </a:r>
            <a:endParaRPr lang="ko-KR" alt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2066925" y="3802235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01149" y="3802235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66925" y="644296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Last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01150" y="644296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9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71750" y="1771650"/>
            <a:ext cx="8829675" cy="414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71751" y="1771650"/>
            <a:ext cx="725844" cy="497244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97595" y="183560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"/>
              </a:rPr>
              <a:t>[ </a:t>
            </a:r>
            <a:r>
              <a:rPr lang="ko-KR" altLang="en-US" dirty="0" smtClean="0">
                <a:latin typeface="AppleSDGothicNeo"/>
              </a:rPr>
              <a:t>결과 </a:t>
            </a:r>
            <a:r>
              <a:rPr lang="en-US" altLang="ko-KR" dirty="0">
                <a:latin typeface="AppleSDGothicNeo"/>
              </a:rPr>
              <a:t>]</a:t>
            </a:r>
            <a:endParaRPr lang="ko-KR" altLang="en-US" dirty="0">
              <a:latin typeface="AppleSDGothicNeo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38587" y="31046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산출물 활용방안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정책제안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기대효과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120"/>
            <a:ext cx="754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SAFETY FIRST 03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63" y="1398827"/>
            <a:ext cx="892608" cy="8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065970"/>
            <a:ext cx="4369777" cy="29131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2413" y="67945"/>
            <a:ext cx="391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최종 산출물 활용방안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8" name="Picture 2" descr="전동 킥보드 업체 등 '퍼스널 모빌리티 서비스 협의회' 출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343" y="2646079"/>
            <a:ext cx="6164430" cy="18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48000" y="0"/>
            <a:ext cx="3048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5348748"/>
            <a:ext cx="3048000" cy="1509253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48000" y="4857135"/>
            <a:ext cx="3048000" cy="200086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96000" y="4385187"/>
            <a:ext cx="3048000" cy="2472813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44000" y="3903405"/>
            <a:ext cx="3048000" cy="295459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29" y="5084615"/>
            <a:ext cx="520342" cy="52826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29" y="4593001"/>
            <a:ext cx="520342" cy="5282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29" y="4167537"/>
            <a:ext cx="520342" cy="52826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29" y="3639272"/>
            <a:ext cx="520342" cy="52826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03122" y="88490"/>
            <a:ext cx="22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02. </a:t>
            </a:r>
            <a:r>
              <a:rPr lang="ko-KR" altLang="en-US" b="1" dirty="0" smtClean="0">
                <a:solidFill>
                  <a:schemeClr val="bg1"/>
                </a:solidFill>
              </a:rPr>
              <a:t>정책제안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9367" y="5671298"/>
            <a:ext cx="6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257367" y="5164081"/>
            <a:ext cx="6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310667" y="4751934"/>
            <a:ext cx="6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73032" y="4167537"/>
            <a:ext cx="61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89014" y="537030"/>
            <a:ext cx="21462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킥보드</a:t>
            </a:r>
            <a:r>
              <a:rPr lang="ko-KR" altLang="en-US" dirty="0" smtClean="0"/>
              <a:t> 이용자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764449" y="3108444"/>
            <a:ext cx="8889388" cy="1036027"/>
            <a:chOff x="1240449" y="1343023"/>
            <a:chExt cx="8889388" cy="1036027"/>
          </a:xfrm>
          <a:solidFill>
            <a:srgbClr val="00B050"/>
          </a:solidFill>
        </p:grpSpPr>
        <p:sp>
          <p:nvSpPr>
            <p:cNvPr id="13" name="직사각형 12"/>
            <p:cNvSpPr/>
            <p:nvPr/>
          </p:nvSpPr>
          <p:spPr>
            <a:xfrm>
              <a:off x="1240449" y="1343023"/>
              <a:ext cx="8389326" cy="1036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9053512" y="1343023"/>
              <a:ext cx="1076325" cy="1036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64449" y="5226656"/>
            <a:ext cx="8889388" cy="1036027"/>
            <a:chOff x="1240449" y="1343023"/>
            <a:chExt cx="8889388" cy="1036027"/>
          </a:xfrm>
        </p:grpSpPr>
        <p:sp>
          <p:nvSpPr>
            <p:cNvPr id="16" name="직사각형 15"/>
            <p:cNvSpPr/>
            <p:nvPr/>
          </p:nvSpPr>
          <p:spPr>
            <a:xfrm>
              <a:off x="1240449" y="1343023"/>
              <a:ext cx="8389326" cy="103602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053512" y="1343023"/>
              <a:ext cx="1076325" cy="103602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64449" y="1047748"/>
            <a:ext cx="8889388" cy="1036027"/>
            <a:chOff x="1240449" y="1343023"/>
            <a:chExt cx="8889388" cy="1036027"/>
          </a:xfrm>
        </p:grpSpPr>
        <p:sp>
          <p:nvSpPr>
            <p:cNvPr id="9" name="직사각형 8"/>
            <p:cNvSpPr/>
            <p:nvPr/>
          </p:nvSpPr>
          <p:spPr>
            <a:xfrm>
              <a:off x="1240449" y="1343023"/>
              <a:ext cx="8389326" cy="10360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9053512" y="1343023"/>
              <a:ext cx="1076325" cy="103602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도넛 1"/>
          <p:cNvSpPr/>
          <p:nvPr/>
        </p:nvSpPr>
        <p:spPr>
          <a:xfrm>
            <a:off x="1926249" y="435952"/>
            <a:ext cx="1676400" cy="1647825"/>
          </a:xfrm>
          <a:prstGeom prst="donut">
            <a:avLst>
              <a:gd name="adj" fmla="val 589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도넛 2"/>
          <p:cNvSpPr/>
          <p:nvPr/>
        </p:nvSpPr>
        <p:spPr>
          <a:xfrm>
            <a:off x="1926249" y="2505073"/>
            <a:ext cx="1676400" cy="1647825"/>
          </a:xfrm>
          <a:prstGeom prst="donut">
            <a:avLst>
              <a:gd name="adj" fmla="val 589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도넛 3"/>
          <p:cNvSpPr/>
          <p:nvPr/>
        </p:nvSpPr>
        <p:spPr>
          <a:xfrm>
            <a:off x="1926249" y="4614860"/>
            <a:ext cx="1676400" cy="1647825"/>
          </a:xfrm>
          <a:prstGeom prst="donut">
            <a:avLst>
              <a:gd name="adj" fmla="val 589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99518" y="531201"/>
            <a:ext cx="1529862" cy="14573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99518" y="2600322"/>
            <a:ext cx="1529862" cy="145732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999518" y="4710109"/>
            <a:ext cx="1529862" cy="145732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5400000">
            <a:off x="-2842847" y="2843580"/>
            <a:ext cx="6858002" cy="1170841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2154" y="990596"/>
            <a:ext cx="923330" cy="4676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</a:rPr>
              <a:t>기 대 효 과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450" y="180975"/>
            <a:ext cx="87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03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675918" y="906362"/>
            <a:ext cx="21724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75918" y="2591897"/>
            <a:ext cx="21462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기업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662822" y="2961229"/>
            <a:ext cx="217243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75918" y="4710109"/>
            <a:ext cx="21462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정부 및 지자체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3662822" y="5079441"/>
            <a:ext cx="2172432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7276" y="0"/>
            <a:ext cx="3181350" cy="5972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932" y="4248149"/>
            <a:ext cx="4110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24" y="2409822"/>
            <a:ext cx="1600880" cy="172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7324" y="2856337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Team 8</a:t>
            </a:r>
            <a:r>
              <a:rPr lang="ko-KR" altLang="en-US" sz="4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ko-KR" altLang="en-US" sz="4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82020" y="76200"/>
            <a:ext cx="38747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B050"/>
                </a:solidFill>
              </a:rPr>
              <a:t>SAFETY </a:t>
            </a:r>
            <a:r>
              <a:rPr lang="en-US" altLang="ko-KR" sz="4400" b="1" dirty="0" smtClean="0">
                <a:solidFill>
                  <a:srgbClr val="00B050"/>
                </a:solidFill>
              </a:rPr>
              <a:t>FIRST</a:t>
            </a:r>
            <a:endParaRPr lang="ko-KR" alt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563" y="5114926"/>
            <a:ext cx="345904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/>
              <a:t>Overview</a:t>
            </a:r>
            <a:endParaRPr lang="ko-KR" altLang="en-US" sz="4800" b="1" dirty="0"/>
          </a:p>
        </p:txBody>
      </p:sp>
      <p:sp>
        <p:nvSpPr>
          <p:cNvPr id="5" name="직사각형 4"/>
          <p:cNvSpPr/>
          <p:nvPr/>
        </p:nvSpPr>
        <p:spPr>
          <a:xfrm>
            <a:off x="578083" y="161926"/>
            <a:ext cx="2971800" cy="4953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01764" y="172227"/>
            <a:ext cx="2971800" cy="4953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81881" y="172227"/>
            <a:ext cx="2971800" cy="4953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6681" y="2084428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AppleSDGothicNeo"/>
              </a:rPr>
              <a:t>계획 </a:t>
            </a:r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]</a:t>
            </a:r>
            <a:endParaRPr lang="ko-KR" altLang="en-US" b="0" i="0" dirty="0">
              <a:solidFill>
                <a:schemeClr val="bg1"/>
              </a:solidFill>
              <a:effectLst/>
              <a:latin typeface="AppleSDGothicNeo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84293" y="2048563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AppleSDGothicNeo"/>
              </a:rPr>
              <a:t>과정 </a:t>
            </a:r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]</a:t>
            </a:r>
            <a:endParaRPr lang="ko-KR" altLang="en-US" b="0" i="0" dirty="0">
              <a:solidFill>
                <a:schemeClr val="bg1"/>
              </a:solidFill>
              <a:effectLst/>
              <a:latin typeface="AppleSDGothicNeo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95571" y="2048563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AppleSDGothicNeo"/>
              </a:rPr>
              <a:t>결과 </a:t>
            </a:r>
            <a:r>
              <a:rPr lang="en-US" altLang="ko-KR" dirty="0" smtClean="0">
                <a:solidFill>
                  <a:schemeClr val="bg1"/>
                </a:solidFill>
                <a:latin typeface="AppleSDGothicNeo"/>
              </a:rPr>
              <a:t>]</a:t>
            </a:r>
            <a:endParaRPr lang="ko-KR" altLang="en-US" b="0" i="0" dirty="0">
              <a:solidFill>
                <a:schemeClr val="bg1"/>
              </a:solidFill>
              <a:effectLst/>
              <a:latin typeface="AppleSDGothicNe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9014" y="2407594"/>
            <a:ext cx="1286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01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6627" y="2417895"/>
            <a:ext cx="1286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02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55811" y="2390303"/>
            <a:ext cx="1286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03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962" y="3191322"/>
            <a:ext cx="2772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배경 및 필요성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아이디어 프레임워크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활용기술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500" y="161926"/>
            <a:ext cx="11810259" cy="65034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32195" y="3197637"/>
            <a:ext cx="2428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추가 개발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학습 모델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나머지 계획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8530" y="3197637"/>
            <a:ext cx="277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최종 산출물 활용방안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정책제안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기대효과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5225" y="5391150"/>
            <a:ext cx="726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서울시 공유 </a:t>
            </a:r>
            <a:r>
              <a:rPr lang="ko-KR" altLang="en-US" dirty="0" err="1" smtClean="0"/>
              <a:t>킥보드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이용시</a:t>
            </a:r>
            <a:r>
              <a:rPr lang="ko-KR" altLang="en-US" dirty="0" smtClean="0"/>
              <a:t> 안전하게 이용하는 방법은 무엇인가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킥보드</a:t>
            </a:r>
            <a:r>
              <a:rPr lang="ko-KR" altLang="en-US" dirty="0" smtClean="0"/>
              <a:t> 이용 안전의 기본인 헬멧 착용을 일상화할 방법은 무엇인가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3" y="910214"/>
            <a:ext cx="994489" cy="994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05" y="902763"/>
            <a:ext cx="921447" cy="9214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624" y="961154"/>
            <a:ext cx="892608" cy="8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71750" y="1771650"/>
            <a:ext cx="8829675" cy="414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71751" y="1771650"/>
            <a:ext cx="725844" cy="497244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5" y="1284565"/>
            <a:ext cx="994489" cy="9944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97595" y="183560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"/>
              </a:rPr>
              <a:t>[ </a:t>
            </a:r>
            <a:r>
              <a:rPr lang="ko-KR" altLang="en-US" dirty="0">
                <a:latin typeface="AppleSDGothicNeo"/>
              </a:rPr>
              <a:t>계획 </a:t>
            </a:r>
            <a:r>
              <a:rPr lang="en-US" altLang="ko-KR" dirty="0">
                <a:latin typeface="AppleSDGothicNeo"/>
              </a:rPr>
              <a:t>]</a:t>
            </a:r>
            <a:endParaRPr lang="ko-KR" altLang="en-US" dirty="0">
              <a:latin typeface="AppleSDGothicNeo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38587" y="31046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01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배경 </a:t>
            </a:r>
            <a:r>
              <a:rPr lang="ko-KR" altLang="en-US" dirty="0"/>
              <a:t>및 필요성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02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아이디어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03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활용기술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0120"/>
            <a:ext cx="754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SAFETY FIRST 01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0962" y="30006"/>
            <a:ext cx="281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배경 및 필요성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935"/>
            <a:ext cx="12192000" cy="581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848290" y="3576348"/>
            <a:ext cx="8610600" cy="3132770"/>
          </a:xfrm>
          <a:prstGeom prst="rect">
            <a:avLst/>
          </a:prstGeom>
          <a:noFill/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97714" y="1633986"/>
            <a:ext cx="1281116" cy="666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0962" y="30006"/>
            <a:ext cx="281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배경 및 필요성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r="15826" b="14542"/>
          <a:stretch/>
        </p:blipFill>
        <p:spPr>
          <a:xfrm>
            <a:off x="985834" y="931369"/>
            <a:ext cx="904875" cy="11194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90578" y="681487"/>
            <a:ext cx="10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962" y="2384229"/>
            <a:ext cx="2514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Personal Mobility(PM)</a:t>
            </a:r>
            <a:r>
              <a:rPr lang="ko-KR" altLang="en-US" sz="1000" dirty="0"/>
              <a:t>는 세계적으로 많은 인구가 사용하고 있으며</a:t>
            </a:r>
            <a:r>
              <a:rPr lang="en-US" altLang="ko-KR" sz="1000" dirty="0"/>
              <a:t>, </a:t>
            </a:r>
            <a:r>
              <a:rPr lang="ko-KR" altLang="en-US" sz="1000" dirty="0"/>
              <a:t>관련 사고의 횟수</a:t>
            </a:r>
            <a:r>
              <a:rPr lang="en-US" altLang="ko-KR" sz="1000" dirty="0"/>
              <a:t>(</a:t>
            </a:r>
            <a:r>
              <a:rPr lang="en-US" altLang="ko-KR" sz="1000" u="sng" dirty="0"/>
              <a:t>117</a:t>
            </a:r>
            <a:r>
              <a:rPr lang="ko-KR" altLang="en-US" sz="1000" u="sng" dirty="0"/>
              <a:t>건 </a:t>
            </a:r>
            <a:r>
              <a:rPr lang="en-US" altLang="ko-KR" sz="1000" u="sng" dirty="0"/>
              <a:t>-&gt; 225</a:t>
            </a:r>
            <a:r>
              <a:rPr lang="ko-KR" altLang="en-US" sz="1000" u="sng" dirty="0"/>
              <a:t>건 </a:t>
            </a:r>
            <a:r>
              <a:rPr lang="en-US" altLang="ko-KR" sz="1000" u="sng" dirty="0"/>
              <a:t>, 1.9</a:t>
            </a:r>
            <a:r>
              <a:rPr lang="ko-KR" altLang="en-US" sz="1000" u="sng" dirty="0"/>
              <a:t>배 증가</a:t>
            </a:r>
            <a:r>
              <a:rPr lang="en-US" altLang="ko-KR" sz="1000" dirty="0"/>
              <a:t>) </a:t>
            </a:r>
            <a:r>
              <a:rPr lang="ko-KR" altLang="en-US" sz="1000" dirty="0"/>
              <a:t>및 </a:t>
            </a:r>
            <a:r>
              <a:rPr lang="ko-KR" altLang="en-US" sz="1000" dirty="0" err="1"/>
              <a:t>심각도가</a:t>
            </a:r>
            <a:r>
              <a:rPr lang="ko-KR" altLang="en-US" sz="1000" dirty="0"/>
              <a:t> 점점 증가하고있으며 대부분의 사고는 헬멧 </a:t>
            </a:r>
            <a:r>
              <a:rPr lang="ko-KR" altLang="en-US" sz="1000" dirty="0" err="1"/>
              <a:t>미착용의</a:t>
            </a:r>
            <a:r>
              <a:rPr lang="ko-KR" altLang="en-US" sz="1000" dirty="0"/>
              <a:t> 경우가 대다수 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en-US" altLang="ko-KR" sz="1000" dirty="0"/>
              <a:t>PM </a:t>
            </a:r>
            <a:r>
              <a:rPr lang="ko-KR" altLang="en-US" sz="1000" dirty="0" err="1"/>
              <a:t>모빌리티</a:t>
            </a:r>
            <a:r>
              <a:rPr lang="ko-KR" altLang="en-US" sz="1000" dirty="0"/>
              <a:t> 사고 현황</a:t>
            </a:r>
            <a:r>
              <a:rPr lang="en-US" altLang="ko-KR" sz="1000" dirty="0"/>
              <a:t>, </a:t>
            </a:r>
            <a:r>
              <a:rPr lang="ko-KR" altLang="en-US" sz="1000" dirty="0"/>
              <a:t>경찰청</a:t>
            </a:r>
            <a:r>
              <a:rPr lang="en-US" altLang="ko-KR" sz="1000" dirty="0"/>
              <a:t>(2019</a:t>
            </a:r>
            <a:r>
              <a:rPr lang="en-US" altLang="ko-KR" sz="1000" dirty="0" smtClean="0"/>
              <a:t>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cxnSp>
        <p:nvCxnSpPr>
          <p:cNvPr id="14" name="직선 연결선 13"/>
          <p:cNvCxnSpPr>
            <a:stCxn id="6" idx="6"/>
            <a:endCxn id="28" idx="1"/>
          </p:cNvCxnSpPr>
          <p:nvPr/>
        </p:nvCxnSpPr>
        <p:spPr>
          <a:xfrm>
            <a:off x="2078830" y="1967361"/>
            <a:ext cx="176728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346323185"/>
              </p:ext>
            </p:extLst>
          </p:nvPr>
        </p:nvGraphicFramePr>
        <p:xfrm>
          <a:off x="3846115" y="771165"/>
          <a:ext cx="3128166" cy="239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830" y="3888742"/>
            <a:ext cx="8161285" cy="24483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650" t="3647" r="51593" b="-3647"/>
          <a:stretch/>
        </p:blipFill>
        <p:spPr>
          <a:xfrm>
            <a:off x="8000999" y="661458"/>
            <a:ext cx="3933825" cy="2611805"/>
          </a:xfrm>
          <a:prstGeom prst="rect">
            <a:avLst/>
          </a:prstGeom>
        </p:spPr>
      </p:pic>
      <p:cxnSp>
        <p:nvCxnSpPr>
          <p:cNvPr id="17" name="직선 연결선 16"/>
          <p:cNvCxnSpPr>
            <a:stCxn id="28" idx="3"/>
            <a:endCxn id="12" idx="1"/>
          </p:cNvCxnSpPr>
          <p:nvPr/>
        </p:nvCxnSpPr>
        <p:spPr>
          <a:xfrm>
            <a:off x="6974281" y="1967361"/>
            <a:ext cx="102671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95854" y="3425140"/>
            <a:ext cx="895361" cy="53502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CHECK POINT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1925" y="33972"/>
            <a:ext cx="361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아이디어 프레임워크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25" y="676275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현재 공유 </a:t>
            </a:r>
            <a:r>
              <a:rPr lang="ko-KR" altLang="en-US" dirty="0" err="1" smtClean="0"/>
              <a:t>킥보드</a:t>
            </a:r>
            <a:r>
              <a:rPr lang="ko-KR" altLang="en-US" dirty="0" smtClean="0"/>
              <a:t> 대여 절차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175" y="1228727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376362" y="1228727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운전면허 등록 및 승인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495549" y="122872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결제 카드 등록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614736" y="122872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QR </a:t>
            </a:r>
            <a:r>
              <a:rPr lang="ko-KR" altLang="en-US" sz="1400" dirty="0" smtClean="0"/>
              <a:t>코드 스캔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733923" y="122872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대여 완료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347912" y="153352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28725" y="153352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67099" y="153352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586286" y="153352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1925" y="2021445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공유 </a:t>
            </a:r>
            <a:r>
              <a:rPr lang="ko-KR" altLang="en-US" dirty="0" err="1" smtClean="0"/>
              <a:t>킥보드</a:t>
            </a:r>
            <a:r>
              <a:rPr lang="ko-KR" altLang="en-US" dirty="0" smtClean="0"/>
              <a:t> 대여 절차 </a:t>
            </a:r>
            <a:r>
              <a:rPr lang="ko-KR" altLang="en-US" dirty="0" err="1" smtClean="0"/>
              <a:t>변경안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7175" y="2573897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376362" y="2573897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운전면허 등록 및 승인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495549" y="257389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결제 카드 등록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3614736" y="257389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QR </a:t>
            </a:r>
            <a:r>
              <a:rPr lang="ko-KR" altLang="en-US" sz="1400" dirty="0" smtClean="0"/>
              <a:t>코드 스캔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4733923" y="2573896"/>
            <a:ext cx="971550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헬멧 착용 사진 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업로드</a:t>
            </a:r>
            <a:endParaRPr lang="ko-KR" altLang="en-US" sz="12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347912" y="287869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228725" y="287869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467099" y="287869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86286" y="2878696"/>
            <a:ext cx="147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096000" y="2085977"/>
            <a:ext cx="571502" cy="609600"/>
          </a:xfrm>
          <a:prstGeom prst="rect">
            <a:avLst/>
          </a:prstGeom>
          <a:solidFill>
            <a:srgbClr val="FF000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대여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불가</a:t>
            </a:r>
            <a:endParaRPr lang="ko-KR" altLang="en-US" sz="1200" dirty="0"/>
          </a:p>
        </p:txBody>
      </p:sp>
      <p:cxnSp>
        <p:nvCxnSpPr>
          <p:cNvPr id="7" name="직선 화살표 연결선 6"/>
          <p:cNvCxnSpPr>
            <a:stCxn id="24" idx="3"/>
            <a:endCxn id="29" idx="1"/>
          </p:cNvCxnSpPr>
          <p:nvPr/>
        </p:nvCxnSpPr>
        <p:spPr>
          <a:xfrm flipV="1">
            <a:off x="5705473" y="2390777"/>
            <a:ext cx="390527" cy="487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096000" y="3040623"/>
            <a:ext cx="571502" cy="609600"/>
          </a:xfrm>
          <a:prstGeom prst="rect">
            <a:avLst/>
          </a:prstGeom>
          <a:solidFill>
            <a:srgbClr val="FFFF0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대여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30" idx="1"/>
          </p:cNvCxnSpPr>
          <p:nvPr/>
        </p:nvCxnSpPr>
        <p:spPr>
          <a:xfrm>
            <a:off x="5705473" y="2878696"/>
            <a:ext cx="390527" cy="46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3"/>
          </p:cNvCxnSpPr>
          <p:nvPr/>
        </p:nvCxnSpPr>
        <p:spPr>
          <a:xfrm flipV="1">
            <a:off x="6667502" y="2000250"/>
            <a:ext cx="109534" cy="3905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24" idx="0"/>
          </p:cNvCxnSpPr>
          <p:nvPr/>
        </p:nvCxnSpPr>
        <p:spPr>
          <a:xfrm rot="10800000" flipV="1">
            <a:off x="5219698" y="2000252"/>
            <a:ext cx="1557338" cy="5736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10204" y="2203473"/>
            <a:ext cx="738180" cy="287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미착용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7348538" y="2573895"/>
            <a:ext cx="1728793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휴대폰 </a:t>
            </a:r>
            <a:r>
              <a:rPr lang="ko-KR" altLang="en-US" sz="1200" dirty="0" err="1" smtClean="0"/>
              <a:t>킥보드</a:t>
            </a:r>
            <a:r>
              <a:rPr lang="ko-KR" altLang="en-US" sz="1200" dirty="0" smtClean="0"/>
              <a:t> 거치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9929813" y="2573895"/>
            <a:ext cx="1728793" cy="609600"/>
          </a:xfrm>
          <a:prstGeom prst="rect">
            <a:avLst/>
          </a:prstGeom>
          <a:solidFill>
            <a:srgbClr val="00B05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주기적으로 사진 전송</a:t>
            </a:r>
            <a:endParaRPr lang="ko-KR" altLang="en-US" sz="1200" dirty="0"/>
          </a:p>
        </p:txBody>
      </p:sp>
      <p:cxnSp>
        <p:nvCxnSpPr>
          <p:cNvPr id="50" name="직선 화살표 연결선 49"/>
          <p:cNvCxnSpPr>
            <a:stCxn id="44" idx="3"/>
            <a:endCxn id="48" idx="1"/>
          </p:cNvCxnSpPr>
          <p:nvPr/>
        </p:nvCxnSpPr>
        <p:spPr>
          <a:xfrm>
            <a:off x="9077331" y="2878695"/>
            <a:ext cx="852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1082338" y="1600201"/>
            <a:ext cx="990609" cy="449824"/>
          </a:xfrm>
          <a:prstGeom prst="rect">
            <a:avLst/>
          </a:prstGeom>
          <a:solidFill>
            <a:srgbClr val="FF000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동력 차단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9296401" y="1600201"/>
            <a:ext cx="919171" cy="449824"/>
          </a:xfrm>
          <a:prstGeom prst="rect">
            <a:avLst/>
          </a:prstGeom>
          <a:solidFill>
            <a:srgbClr val="FFFF00">
              <a:alpha val="6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정상운행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꺾인 연결선 56"/>
          <p:cNvCxnSpPr>
            <a:stCxn id="48" idx="0"/>
            <a:endCxn id="53" idx="2"/>
          </p:cNvCxnSpPr>
          <p:nvPr/>
        </p:nvCxnSpPr>
        <p:spPr>
          <a:xfrm rot="16200000" flipV="1">
            <a:off x="10013164" y="1792848"/>
            <a:ext cx="523870" cy="10382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0"/>
            <a:endCxn id="52" idx="2"/>
          </p:cNvCxnSpPr>
          <p:nvPr/>
        </p:nvCxnSpPr>
        <p:spPr>
          <a:xfrm rot="5400000" flipH="1" flipV="1">
            <a:off x="10923991" y="1920244"/>
            <a:ext cx="523870" cy="78343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30" idx="3"/>
            <a:endCxn id="44" idx="1"/>
          </p:cNvCxnSpPr>
          <p:nvPr/>
        </p:nvCxnSpPr>
        <p:spPr>
          <a:xfrm flipV="1">
            <a:off x="6667502" y="2878695"/>
            <a:ext cx="681036" cy="4667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697641" y="2275231"/>
            <a:ext cx="86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헬멧 감지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10968038" y="2277847"/>
            <a:ext cx="112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헬멧 미 감지</a:t>
            </a:r>
            <a:endParaRPr lang="ko-KR" altLang="en-US" sz="12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95" y="3228357"/>
            <a:ext cx="3023009" cy="302300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1" y="3650223"/>
            <a:ext cx="3015857" cy="265871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88713">
            <a:off x="10113349" y="4069064"/>
            <a:ext cx="902131" cy="1853165"/>
          </a:xfrm>
          <a:prstGeom prst="rect">
            <a:avLst/>
          </a:prstGeom>
          <a:scene3d>
            <a:camera prst="orthographicFront">
              <a:rot lat="896495" lon="310503" rev="80268"/>
            </a:camera>
            <a:lightRig rig="threePt" dir="t"/>
          </a:scene3d>
        </p:spPr>
      </p:pic>
      <p:sp>
        <p:nvSpPr>
          <p:cNvPr id="74" name="TextBox 73"/>
          <p:cNvSpPr txBox="1"/>
          <p:nvPr/>
        </p:nvSpPr>
        <p:spPr>
          <a:xfrm>
            <a:off x="10556097" y="4047916"/>
            <a:ext cx="143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주기적으로 촬영</a:t>
            </a:r>
            <a:endParaRPr lang="ko-KR" altLang="en-US" sz="1200" dirty="0"/>
          </a:p>
        </p:txBody>
      </p:sp>
      <p:grpSp>
        <p:nvGrpSpPr>
          <p:cNvPr id="80" name="그룹 79"/>
          <p:cNvGrpSpPr/>
          <p:nvPr/>
        </p:nvGrpSpPr>
        <p:grpSpPr>
          <a:xfrm>
            <a:off x="2777249" y="3488296"/>
            <a:ext cx="1674973" cy="3218981"/>
            <a:chOff x="2143837" y="3413464"/>
            <a:chExt cx="1674973" cy="3218981"/>
          </a:xfrm>
        </p:grpSpPr>
        <p:grpSp>
          <p:nvGrpSpPr>
            <p:cNvPr id="75" name="그룹 74"/>
            <p:cNvGrpSpPr/>
            <p:nvPr/>
          </p:nvGrpSpPr>
          <p:grpSpPr>
            <a:xfrm>
              <a:off x="2143837" y="3413464"/>
              <a:ext cx="1674973" cy="3218981"/>
              <a:chOff x="3388277" y="3488296"/>
              <a:chExt cx="1674973" cy="3218981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8277" y="3488296"/>
                <a:ext cx="1674973" cy="3218981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621" y="3912141"/>
                <a:ext cx="1270000" cy="2306320"/>
              </a:xfrm>
              <a:prstGeom prst="rect">
                <a:avLst/>
              </a:prstGeom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2740531" y="4186415"/>
              <a:ext cx="481584" cy="5318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736721" y="4114800"/>
              <a:ext cx="400334" cy="7161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00" dirty="0" smtClean="0"/>
                <a:t>No </a:t>
              </a:r>
              <a:r>
                <a:rPr lang="en-US" altLang="ko-KR" sz="300" dirty="0"/>
                <a:t>h</a:t>
              </a:r>
              <a:r>
                <a:rPr lang="en-US" altLang="ko-KR" sz="300" dirty="0" smtClean="0"/>
                <a:t>elmet</a:t>
              </a:r>
              <a:endParaRPr lang="ko-KR" altLang="en-US" sz="300" dirty="0"/>
            </a:p>
          </p:txBody>
        </p:sp>
      </p:grpSp>
      <p:sp>
        <p:nvSpPr>
          <p:cNvPr id="83" name="굽은 화살표 82"/>
          <p:cNvSpPr/>
          <p:nvPr/>
        </p:nvSpPr>
        <p:spPr>
          <a:xfrm rot="10800000">
            <a:off x="4507308" y="3366615"/>
            <a:ext cx="771855" cy="1398181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0214376" y="744572"/>
            <a:ext cx="971550" cy="609600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Data Base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8" name="꺾인 연결선 87"/>
          <p:cNvCxnSpPr>
            <a:stCxn id="52" idx="0"/>
            <a:endCxn id="84" idx="3"/>
          </p:cNvCxnSpPr>
          <p:nvPr/>
        </p:nvCxnSpPr>
        <p:spPr>
          <a:xfrm rot="16200000" flipV="1">
            <a:off x="11106371" y="1128928"/>
            <a:ext cx="550829" cy="391717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185926" y="734782"/>
            <a:ext cx="819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사진 전송</a:t>
            </a:r>
            <a:endParaRPr lang="ko-KR" altLang="en-US" sz="1050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33" y="4306420"/>
            <a:ext cx="485394" cy="485394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6041">
            <a:off x="10138639" y="4469053"/>
            <a:ext cx="376325" cy="3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425" y="179080"/>
            <a:ext cx="208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활용기술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디지털화 - 무료 과학 기술개 아이콘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1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접힌 도형 3"/>
          <p:cNvSpPr/>
          <p:nvPr/>
        </p:nvSpPr>
        <p:spPr>
          <a:xfrm>
            <a:off x="4975225" y="0"/>
            <a:ext cx="7216775" cy="6858000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208565" y="802946"/>
            <a:ext cx="923925" cy="910088"/>
            <a:chOff x="5677637" y="3128962"/>
            <a:chExt cx="923925" cy="942523"/>
          </a:xfrm>
        </p:grpSpPr>
        <p:pic>
          <p:nvPicPr>
            <p:cNvPr id="4106" name="Picture 10" descr="User icon - people, profile, social, avatar, user #icons #iconbros  #freeicons #freeicon #free #icon | Icon, Wedding suits men grey, Creative  cv templat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63" y="3128962"/>
              <a:ext cx="60007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77637" y="3702153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User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2" r="19503"/>
          <a:stretch/>
        </p:blipFill>
        <p:spPr>
          <a:xfrm>
            <a:off x="8359052" y="624732"/>
            <a:ext cx="866775" cy="923584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4106" idx="3"/>
            <a:endCxn id="9" idx="1"/>
          </p:cNvCxnSpPr>
          <p:nvPr/>
        </p:nvCxnSpPr>
        <p:spPr>
          <a:xfrm flipV="1">
            <a:off x="6970566" y="1086524"/>
            <a:ext cx="1388486" cy="61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35" y="4942673"/>
            <a:ext cx="1129858" cy="77203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9" idx="3"/>
            <a:endCxn id="1026" idx="1"/>
          </p:cNvCxnSpPr>
          <p:nvPr/>
        </p:nvCxnSpPr>
        <p:spPr>
          <a:xfrm>
            <a:off x="9225827" y="1086524"/>
            <a:ext cx="1226562" cy="48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서버 - 무료 과학 기술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389" y="764749"/>
            <a:ext cx="676466" cy="65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625916" y="1781889"/>
            <a:ext cx="5915391" cy="43903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026" idx="3"/>
            <a:endCxn id="18" idx="0"/>
          </p:cNvCxnSpPr>
          <p:nvPr/>
        </p:nvCxnSpPr>
        <p:spPr>
          <a:xfrm flipH="1">
            <a:off x="8583612" y="1091343"/>
            <a:ext cx="2545243" cy="690546"/>
          </a:xfrm>
          <a:prstGeom prst="bentConnector4">
            <a:avLst>
              <a:gd name="adj1" fmla="val -8981"/>
              <a:gd name="adj2" fmla="val 736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4" y="2173048"/>
            <a:ext cx="1292523" cy="95831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43" y="3511216"/>
            <a:ext cx="1818512" cy="988700"/>
          </a:xfrm>
          <a:prstGeom prst="rect">
            <a:avLst/>
          </a:prstGeom>
        </p:spPr>
      </p:pic>
      <p:pic>
        <p:nvPicPr>
          <p:cNvPr id="1028" name="Picture 4" descr="OpenCV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513" y="3664247"/>
            <a:ext cx="552266" cy="68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자유형 4107"/>
          <p:cNvSpPr/>
          <p:nvPr/>
        </p:nvSpPr>
        <p:spPr>
          <a:xfrm>
            <a:off x="11220247" y="5870448"/>
            <a:ext cx="419485" cy="370607"/>
          </a:xfrm>
          <a:custGeom>
            <a:avLst/>
            <a:gdLst>
              <a:gd name="connsiteX0" fmla="*/ 226421 w 395101"/>
              <a:gd name="connsiteY0" fmla="*/ 36576 h 329184"/>
              <a:gd name="connsiteX1" fmla="*/ 226421 w 395101"/>
              <a:gd name="connsiteY1" fmla="*/ 36576 h 329184"/>
              <a:gd name="connsiteX2" fmla="*/ 281285 w 395101"/>
              <a:gd name="connsiteY2" fmla="*/ 18288 h 329184"/>
              <a:gd name="connsiteX3" fmla="*/ 317861 w 395101"/>
              <a:gd name="connsiteY3" fmla="*/ 12192 h 329184"/>
              <a:gd name="connsiteX4" fmla="*/ 336149 w 395101"/>
              <a:gd name="connsiteY4" fmla="*/ 6096 h 329184"/>
              <a:gd name="connsiteX5" fmla="*/ 366629 w 395101"/>
              <a:gd name="connsiteY5" fmla="*/ 0 h 329184"/>
              <a:gd name="connsiteX6" fmla="*/ 372725 w 395101"/>
              <a:gd name="connsiteY6" fmla="*/ 243840 h 329184"/>
              <a:gd name="connsiteX7" fmla="*/ 354437 w 395101"/>
              <a:gd name="connsiteY7" fmla="*/ 280416 h 329184"/>
              <a:gd name="connsiteX8" fmla="*/ 348341 w 395101"/>
              <a:gd name="connsiteY8" fmla="*/ 298704 h 329184"/>
              <a:gd name="connsiteX9" fmla="*/ 323957 w 395101"/>
              <a:gd name="connsiteY9" fmla="*/ 316992 h 329184"/>
              <a:gd name="connsiteX10" fmla="*/ 305669 w 395101"/>
              <a:gd name="connsiteY10" fmla="*/ 323088 h 329184"/>
              <a:gd name="connsiteX11" fmla="*/ 116693 w 395101"/>
              <a:gd name="connsiteY11" fmla="*/ 329184 h 329184"/>
              <a:gd name="connsiteX12" fmla="*/ 19157 w 395101"/>
              <a:gd name="connsiteY12" fmla="*/ 323088 h 329184"/>
              <a:gd name="connsiteX13" fmla="*/ 869 w 395101"/>
              <a:gd name="connsiteY13" fmla="*/ 316992 h 329184"/>
              <a:gd name="connsiteX14" fmla="*/ 6965 w 395101"/>
              <a:gd name="connsiteY14" fmla="*/ 286512 h 329184"/>
              <a:gd name="connsiteX15" fmla="*/ 13061 w 395101"/>
              <a:gd name="connsiteY15" fmla="*/ 268224 h 329184"/>
              <a:gd name="connsiteX16" fmla="*/ 37445 w 395101"/>
              <a:gd name="connsiteY16" fmla="*/ 231648 h 329184"/>
              <a:gd name="connsiteX17" fmla="*/ 49637 w 395101"/>
              <a:gd name="connsiteY17" fmla="*/ 195072 h 329184"/>
              <a:gd name="connsiteX18" fmla="*/ 67925 w 395101"/>
              <a:gd name="connsiteY18" fmla="*/ 158496 h 329184"/>
              <a:gd name="connsiteX19" fmla="*/ 86213 w 395101"/>
              <a:gd name="connsiteY19" fmla="*/ 146304 h 329184"/>
              <a:gd name="connsiteX20" fmla="*/ 141077 w 395101"/>
              <a:gd name="connsiteY20" fmla="*/ 103632 h 329184"/>
              <a:gd name="connsiteX21" fmla="*/ 195941 w 395101"/>
              <a:gd name="connsiteY21" fmla="*/ 85344 h 329184"/>
              <a:gd name="connsiteX22" fmla="*/ 214229 w 395101"/>
              <a:gd name="connsiteY22" fmla="*/ 79248 h 329184"/>
              <a:gd name="connsiteX23" fmla="*/ 226421 w 395101"/>
              <a:gd name="connsiteY23" fmla="*/ 36576 h 32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5101" h="329184">
                <a:moveTo>
                  <a:pt x="226421" y="36576"/>
                </a:moveTo>
                <a:lnTo>
                  <a:pt x="226421" y="36576"/>
                </a:lnTo>
                <a:cubicBezTo>
                  <a:pt x="244709" y="30480"/>
                  <a:pt x="262659" y="23255"/>
                  <a:pt x="281285" y="18288"/>
                </a:cubicBezTo>
                <a:cubicBezTo>
                  <a:pt x="293228" y="15103"/>
                  <a:pt x="305795" y="14873"/>
                  <a:pt x="317861" y="12192"/>
                </a:cubicBezTo>
                <a:cubicBezTo>
                  <a:pt x="324134" y="10798"/>
                  <a:pt x="329915" y="7654"/>
                  <a:pt x="336149" y="6096"/>
                </a:cubicBezTo>
                <a:cubicBezTo>
                  <a:pt x="346201" y="3583"/>
                  <a:pt x="356469" y="2032"/>
                  <a:pt x="366629" y="0"/>
                </a:cubicBezTo>
                <a:cubicBezTo>
                  <a:pt x="420056" y="80141"/>
                  <a:pt x="383996" y="18429"/>
                  <a:pt x="372725" y="243840"/>
                </a:cubicBezTo>
                <a:cubicBezTo>
                  <a:pt x="371874" y="260865"/>
                  <a:pt x="361572" y="266146"/>
                  <a:pt x="354437" y="280416"/>
                </a:cubicBezTo>
                <a:cubicBezTo>
                  <a:pt x="351563" y="286163"/>
                  <a:pt x="352455" y="293768"/>
                  <a:pt x="348341" y="298704"/>
                </a:cubicBezTo>
                <a:cubicBezTo>
                  <a:pt x="341837" y="306509"/>
                  <a:pt x="332778" y="311951"/>
                  <a:pt x="323957" y="316992"/>
                </a:cubicBezTo>
                <a:cubicBezTo>
                  <a:pt x="318378" y="320180"/>
                  <a:pt x="312084" y="322711"/>
                  <a:pt x="305669" y="323088"/>
                </a:cubicBezTo>
                <a:cubicBezTo>
                  <a:pt x="242753" y="326789"/>
                  <a:pt x="179685" y="327152"/>
                  <a:pt x="116693" y="329184"/>
                </a:cubicBezTo>
                <a:cubicBezTo>
                  <a:pt x="84181" y="327152"/>
                  <a:pt x="51553" y="326498"/>
                  <a:pt x="19157" y="323088"/>
                </a:cubicBezTo>
                <a:cubicBezTo>
                  <a:pt x="12767" y="322415"/>
                  <a:pt x="2901" y="323088"/>
                  <a:pt x="869" y="316992"/>
                </a:cubicBezTo>
                <a:cubicBezTo>
                  <a:pt x="-2408" y="307162"/>
                  <a:pt x="4452" y="296564"/>
                  <a:pt x="6965" y="286512"/>
                </a:cubicBezTo>
                <a:cubicBezTo>
                  <a:pt x="8523" y="280278"/>
                  <a:pt x="9940" y="273841"/>
                  <a:pt x="13061" y="268224"/>
                </a:cubicBezTo>
                <a:cubicBezTo>
                  <a:pt x="20177" y="255415"/>
                  <a:pt x="32811" y="245549"/>
                  <a:pt x="37445" y="231648"/>
                </a:cubicBezTo>
                <a:lnTo>
                  <a:pt x="49637" y="195072"/>
                </a:lnTo>
                <a:cubicBezTo>
                  <a:pt x="54595" y="180198"/>
                  <a:pt x="56108" y="170313"/>
                  <a:pt x="67925" y="158496"/>
                </a:cubicBezTo>
                <a:cubicBezTo>
                  <a:pt x="73106" y="153315"/>
                  <a:pt x="80585" y="150994"/>
                  <a:pt x="86213" y="146304"/>
                </a:cubicBezTo>
                <a:cubicBezTo>
                  <a:pt x="107252" y="128771"/>
                  <a:pt x="110263" y="113903"/>
                  <a:pt x="141077" y="103632"/>
                </a:cubicBezTo>
                <a:lnTo>
                  <a:pt x="195941" y="85344"/>
                </a:lnTo>
                <a:lnTo>
                  <a:pt x="214229" y="79248"/>
                </a:lnTo>
                <a:cubicBezTo>
                  <a:pt x="228941" y="57179"/>
                  <a:pt x="224389" y="43688"/>
                  <a:pt x="226421" y="365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Anaconda 설정 및 실행 | zetyx의 바보사랑 이야기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56" y="3683657"/>
            <a:ext cx="1322274" cy="6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직사각형 4109"/>
          <p:cNvSpPr/>
          <p:nvPr/>
        </p:nvSpPr>
        <p:spPr>
          <a:xfrm>
            <a:off x="5976777" y="3367980"/>
            <a:ext cx="5205575" cy="13411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1" name="TextBox 4110"/>
          <p:cNvSpPr txBox="1"/>
          <p:nvPr/>
        </p:nvSpPr>
        <p:spPr>
          <a:xfrm>
            <a:off x="5468643" y="181598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74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71750" y="1771650"/>
            <a:ext cx="8829675" cy="414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71751" y="1771650"/>
            <a:ext cx="725844" cy="497244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97595" y="183560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"/>
              </a:rPr>
              <a:t>[ </a:t>
            </a:r>
            <a:r>
              <a:rPr lang="ko-KR" altLang="en-US" dirty="0" smtClean="0">
                <a:latin typeface="AppleSDGothicNeo"/>
              </a:rPr>
              <a:t>과정 </a:t>
            </a:r>
            <a:r>
              <a:rPr lang="en-US" altLang="ko-KR" dirty="0">
                <a:latin typeface="AppleSDGothicNeo"/>
              </a:rPr>
              <a:t>]</a:t>
            </a:r>
            <a:endParaRPr lang="ko-KR" altLang="en-US" dirty="0">
              <a:latin typeface="AppleSDGothicNeo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38587" y="31046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추가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나머지 계획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48" y="1374882"/>
            <a:ext cx="921447" cy="9214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0120"/>
            <a:ext cx="754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SAFETY FIRST 02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5831195" y="-5831195"/>
            <a:ext cx="529610" cy="12192000"/>
          </a:xfrm>
          <a:prstGeom prst="rect">
            <a:avLst/>
          </a:prstGeom>
          <a:solidFill>
            <a:srgbClr val="00B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90525" y="33972"/>
            <a:ext cx="361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추가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708672" y="1990725"/>
            <a:ext cx="8308181" cy="3676650"/>
            <a:chOff x="2245519" y="2066925"/>
            <a:chExt cx="7078046" cy="3676650"/>
          </a:xfrm>
        </p:grpSpPr>
        <p:sp>
          <p:nvSpPr>
            <p:cNvPr id="14" name="오각형 13"/>
            <p:cNvSpPr/>
            <p:nvPr/>
          </p:nvSpPr>
          <p:spPr>
            <a:xfrm>
              <a:off x="6597034" y="2066925"/>
              <a:ext cx="2726531" cy="895350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91125" y="2952750"/>
              <a:ext cx="2428875" cy="8953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45519" y="4733925"/>
              <a:ext cx="2428875" cy="10096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    피드백 수렴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45694" y="3848100"/>
              <a:ext cx="2574131" cy="885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3645694" y="3838575"/>
              <a:ext cx="1028700" cy="89535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5191125" y="2952750"/>
              <a:ext cx="1028700" cy="89535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>
              <a:off x="6597034" y="2066925"/>
              <a:ext cx="1028700" cy="895350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3323" y="332291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21610" y="241568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96442" y="1507714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pic>
        <p:nvPicPr>
          <p:cNvPr id="2050" name="Picture 2" descr="킥보드그림 사진, 이미지, 일러스트, 캘리그라피 - 크라우드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03" y="4129087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9123" flipH="1">
            <a:off x="824066" y="5326145"/>
            <a:ext cx="661768" cy="27206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10" y="3862606"/>
            <a:ext cx="694887" cy="69488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6" y="2126375"/>
            <a:ext cx="603694" cy="603694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9530348" y="2438400"/>
            <a:ext cx="387048" cy="9562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85" y="2927866"/>
            <a:ext cx="730355" cy="730355"/>
          </a:xfrm>
          <a:prstGeom prst="rect">
            <a:avLst/>
          </a:prstGeom>
        </p:spPr>
      </p:pic>
      <p:sp>
        <p:nvSpPr>
          <p:cNvPr id="28" name="덧셈 기호 27"/>
          <p:cNvSpPr/>
          <p:nvPr/>
        </p:nvSpPr>
        <p:spPr>
          <a:xfrm>
            <a:off x="7983917" y="3229785"/>
            <a:ext cx="310926" cy="301847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갈매기형 수장 28"/>
          <p:cNvSpPr/>
          <p:nvPr/>
        </p:nvSpPr>
        <p:spPr>
          <a:xfrm>
            <a:off x="4567833" y="4667250"/>
            <a:ext cx="415528" cy="100012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4912894" y="4667250"/>
            <a:ext cx="415528" cy="100012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8768" y="4895850"/>
            <a:ext cx="21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계획 수정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환경 구축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7538334" y="3964543"/>
            <a:ext cx="2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Android </a:t>
            </a:r>
            <a:r>
              <a:rPr lang="ko-KR" altLang="en-US" dirty="0" smtClean="0"/>
              <a:t>카메라 구현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환경 구축</a:t>
            </a:r>
            <a:endParaRPr lang="en-US" altLang="ko-KR" dirty="0"/>
          </a:p>
        </p:txBody>
      </p:sp>
      <p:sp>
        <p:nvSpPr>
          <p:cNvPr id="36" name="TextBox 35"/>
          <p:cNvSpPr txBox="1"/>
          <p:nvPr/>
        </p:nvSpPr>
        <p:spPr>
          <a:xfrm>
            <a:off x="9172783" y="2994983"/>
            <a:ext cx="2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카메라 연속 촬영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App </a:t>
            </a:r>
            <a:r>
              <a:rPr lang="ko-KR" altLang="en-US" dirty="0" smtClean="0"/>
              <a:t>서버 연동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3" y="3003198"/>
            <a:ext cx="658604" cy="65860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14" y="2098920"/>
            <a:ext cx="658604" cy="6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6186</TotalTime>
  <Words>335</Words>
  <Application>Microsoft Office PowerPoint</Application>
  <PresentationFormat>와이드스크린</PresentationFormat>
  <Paragraphs>152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AppleSDGothicNeo</vt:lpstr>
      <vt:lpstr>HY견고딕</vt:lpstr>
      <vt:lpstr>맑은 고딕</vt:lpstr>
      <vt:lpstr>문체부 쓰기 정체</vt:lpstr>
      <vt:lpstr>Arial</vt:lpstr>
      <vt:lpstr>Wingdings</vt:lpstr>
      <vt:lpstr>Office 테마</vt:lpstr>
      <vt:lpstr>서울시 인공지능 헬멧 착용 판별 서비스  -중간 발표-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인공지능 헬멧 착용 판별 서비스  -중간 발표-</dc:title>
  <dc:creator>user</dc:creator>
  <cp:lastModifiedBy>user</cp:lastModifiedBy>
  <cp:revision>117</cp:revision>
  <dcterms:created xsi:type="dcterms:W3CDTF">2021-11-13T07:13:43Z</dcterms:created>
  <dcterms:modified xsi:type="dcterms:W3CDTF">2021-11-19T01:06:02Z</dcterms:modified>
</cp:coreProperties>
</file>